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69" roundtripDataSignature="AMtx7mjCAkGSihEiqm+IPQx/rbe6timO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customschemas.google.com/relationships/presentationmetadata" Target="meta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e2006dc6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5e2006dc6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4" name="Google Shape;38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5e2006dc6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4" name="Google Shape;424;g5e2006dc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5e2006dc6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g5e2006dc6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0" name="Google Shape;45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2" name="Google Shape;492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3" name="Google Shape;513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0" name="Google Shape;540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9" name="Google Shape;549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8" name="Google Shape;558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6" name="Google Shape;586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1" name="Google Shape;591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1" name="Google Shape;601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7" name="Google Shape;607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6" name="Google Shape;626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2" name="Google Shape;632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9" name="Google Shape;689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4" name="Google Shape;694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9" name="Google Shape;699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4" name="Google Shape;704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9" name="Google Shape;749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8" name="Google Shape;758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1" name="Google Shape;771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4" name="Google Shape;784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1" name="Google Shape;791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0" name="Google Shape;810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9" name="Google Shape;819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8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9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8" name="Google Shape;58;p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0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1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10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0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0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" name="Google Shape;78;p1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1" name="Google Shape;81;p1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9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7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0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" name="Google Shape;85;p10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6" name="Google Shape;86;p10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1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0" name="Google Shape;90;p1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10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" name="Google Shape;94;p1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9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9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9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1AFD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rgbClr val="01AFD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7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4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"/>
          <p:cNvSpPr/>
          <p:nvPr/>
        </p:nvSpPr>
        <p:spPr>
          <a:xfrm>
            <a:off x="1703450" y="998050"/>
            <a:ext cx="5679000" cy="28521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460000" y="1126800"/>
            <a:ext cx="4224000" cy="15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96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96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768150" y="2695800"/>
            <a:ext cx="76077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sz="3000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sz="3000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sz="300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Why </a:t>
            </a:r>
            <a:r>
              <a:rPr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a</a:t>
            </a: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dopt Conventions?</a:t>
            </a:r>
            <a:endParaRPr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Because they work.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187" name="Google Shape;187;p11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188" name="Google Shape;188;p11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9" name="Google Shape;189;p11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1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91" name="Google Shape;191;p11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Why </a:t>
            </a:r>
            <a:r>
              <a:rPr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a</a:t>
            </a: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dopt Conventions?</a:t>
            </a:r>
            <a:endParaRPr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Because they work.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 only become conventions if users find them useful.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197" name="Google Shape;197;p12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198" name="Google Shape;198;p12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9" name="Google Shape;199;p12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2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01" name="Google Shape;201;p12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3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Why </a:t>
            </a:r>
            <a:r>
              <a:rPr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a</a:t>
            </a: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dopt Conventions?</a:t>
            </a:r>
            <a:endParaRPr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0" lang="en" sz="1800" u="none" cap="none" strike="noStrike">
                <a:solidFill>
                  <a:schemeClr val="lt1"/>
                </a:solidFill>
                <a:latin typeface="Chivo Light"/>
                <a:ea typeface="Chivo Light"/>
                <a:cs typeface="Chivo Light"/>
                <a:sym typeface="Chivo Light"/>
              </a:rPr>
              <a:t>If one site has success because it has decided to use a particular style </a:t>
            </a:r>
            <a:br>
              <a:rPr i="0" lang="en" sz="1800" u="none" cap="none" strike="noStrike">
                <a:solidFill>
                  <a:schemeClr val="lt1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chemeClr val="lt1"/>
                </a:solidFill>
                <a:latin typeface="Chivo Light"/>
                <a:ea typeface="Chivo Light"/>
                <a:cs typeface="Chivo Light"/>
                <a:sym typeface="Chivo Light"/>
              </a:rPr>
              <a:t>of navigation, another site may pick up on this and adopt a similar style.</a:t>
            </a:r>
            <a:endParaRPr i="0" sz="1800" u="none" cap="none" strike="noStrike">
              <a:solidFill>
                <a:schemeClr val="lt1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more this happens the faster users“learn” how to manoeuvre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from site to site.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208" name="Google Shape;208;p13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9" name="Google Shape;209;p13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3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11" name="Google Shape;211;p13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Why </a:t>
            </a:r>
            <a:r>
              <a:rPr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a</a:t>
            </a: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dopt Conventions?</a:t>
            </a:r>
            <a:endParaRPr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Reassuring users and providing a familiar environment to browse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can go a long way in instilling confidence and trust for your brand. 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218" name="Google Shape;218;p14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9" name="Google Shape;219;p14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Why </a:t>
            </a:r>
            <a:r>
              <a:rPr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a</a:t>
            </a: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dopt Conventions?</a:t>
            </a:r>
            <a:endParaRPr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 can help convey information even if you can’t understand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 single word on the page.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227" name="Google Shape;227;p15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228" name="Google Shape;228;p15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9" name="Google Shape;229;p15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15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31" name="Google Shape;231;p15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What are they?</a:t>
            </a:r>
            <a:endParaRPr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237" name="Google Shape;237;p16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238" name="Google Shape;238;p16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9" name="Google Shape;239;p16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6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41" name="Google Shape;241;p16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e2006dc69_0_10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What are they?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❖"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L</a:t>
            </a: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ayout (Hierarchy)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❖"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Navigation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❖"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Links &amp; Buttons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❖"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Fonts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❖"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Iconography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❖"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Naming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247" name="Google Shape;247;g5e2006dc69_0_10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248" name="Google Shape;248;g5e2006dc69_0_10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9" name="Google Shape;249;g5e2006dc69_0_10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5e2006dc69_0_10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51" name="Google Shape;251;g5e2006dc69_0_10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7"/>
          <p:cNvSpPr txBox="1"/>
          <p:nvPr/>
        </p:nvSpPr>
        <p:spPr>
          <a:xfrm>
            <a:off x="573725" y="2532550"/>
            <a:ext cx="7002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Layout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logos of most websites appear on the top left of the page and indicate exactly what site I am on. It is also common practice to make this logo a link to the home page of the site.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257" name="Google Shape;257;p17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258" name="Google Shape;258;p17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9" name="Google Shape;259;p17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7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61" name="Google Shape;261;p17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8"/>
          <p:cNvSpPr txBox="1"/>
          <p:nvPr/>
        </p:nvSpPr>
        <p:spPr>
          <a:xfrm>
            <a:off x="573725" y="2532550"/>
            <a:ext cx="62796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Layout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Continuing down the page, convention says we need navigation of some sort.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267" name="Google Shape;267;p18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268" name="Google Shape;268;p18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9" name="Google Shape;269;p18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8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71" name="Google Shape;271;p18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9"/>
          <p:cNvSpPr txBox="1"/>
          <p:nvPr/>
        </p:nvSpPr>
        <p:spPr>
          <a:xfrm>
            <a:off x="573725" y="2532550"/>
            <a:ext cx="70761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Layout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next section (the ‘Hero section’) is where we expect to find a large image, banner slider or important content that will have information we need and will lead us to the main purpose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of the site.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277" name="Google Shape;277;p19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278" name="Google Shape;278;p19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9" name="Google Shape;279;p19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19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81" name="Google Shape;281;p19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What are Conventions?</a:t>
            </a:r>
            <a:endParaRPr i="0" sz="1800" u="none" cap="none" strike="noStrike">
              <a:solidFill>
                <a:srgbClr val="073763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108" name="Google Shape;108;p3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" name="Google Shape;109;p3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Layout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Many sites will use a sidebar on the left side of the page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for navigation and related content.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In the blog community, however, a far greater number of sites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put the sidebar on the right.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287" name="Google Shape;287;p20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288" name="Google Shape;288;p20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9" name="Google Shape;289;p20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20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91" name="Google Shape;291;p20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1"/>
          <p:cNvSpPr txBox="1"/>
          <p:nvPr/>
        </p:nvSpPr>
        <p:spPr>
          <a:xfrm>
            <a:off x="573725" y="2532550"/>
            <a:ext cx="7002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Layout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At the bottom of the page we expect to find a footer with helpful links to privacy policies, copyright information, contact pages and a sitemap.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It is also the first place to look for a link to find out who designed the site.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297" name="Google Shape;297;p21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298" name="Google Shape;298;p21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9" name="Google Shape;299;p21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1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301" name="Google Shape;301;p21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2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Navigation</a:t>
            </a:r>
            <a:r>
              <a:rPr b="1"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 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Most primary navigation is organised horizontally across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top middle area of the page.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307" name="Google Shape;307;p22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308" name="Google Shape;308;p22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" name="Google Shape;309;p22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2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311" name="Google Shape;311;p22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3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Navigation</a:t>
            </a:r>
            <a:r>
              <a:rPr b="1"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 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Vertical sidebar menus can also be used for main navigation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although most sites will use this for secondary navigation.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317" name="Google Shape;317;p23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318" name="Google Shape;318;p23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9" name="Google Shape;319;p23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23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321" name="Google Shape;321;p23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4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Navigation</a:t>
            </a:r>
            <a:r>
              <a:rPr b="1"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 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Utilities, such as links to contact pages, user accounts,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and other practical options appear as small text links at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top right of most websites.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327" name="Google Shape;327;p24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328" name="Google Shape;328;p24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9" name="Google Shape;329;p24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24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331" name="Google Shape;331;p24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5"/>
          <p:cNvSpPr txBox="1"/>
          <p:nvPr/>
        </p:nvSpPr>
        <p:spPr>
          <a:xfrm>
            <a:off x="573725" y="2532550"/>
            <a:ext cx="67764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Navigation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Breadcrumb navigation helps users identify location on larger websites.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These links almost always appear directly above the main content area.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337" name="Google Shape;337;p25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338" name="Google Shape;338;p25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9" name="Google Shape;339;p25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5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341" name="Google Shape;341;p25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6"/>
          <p:cNvSpPr txBox="1"/>
          <p:nvPr/>
        </p:nvSpPr>
        <p:spPr>
          <a:xfrm>
            <a:off x="573725" y="2532550"/>
            <a:ext cx="65892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Navigation</a:t>
            </a:r>
            <a:r>
              <a:rPr b="1"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 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Footer navigation is generally reserved for privacy and legal links, contact information, and maybe a sitemap. Large, more useful footers are growing in popularity which change how users may search for popular pages, social network links, etc.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347" name="Google Shape;347;p26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348" name="Google Shape;348;p26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9" name="Google Shape;349;p26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26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351" name="Google Shape;351;p26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7"/>
          <p:cNvSpPr txBox="1"/>
          <p:nvPr/>
        </p:nvSpPr>
        <p:spPr>
          <a:xfrm>
            <a:off x="573725" y="2532550"/>
            <a:ext cx="65892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Links  &amp;  Buttons </a:t>
            </a:r>
            <a:r>
              <a:rPr b="1"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 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 classic link is blue text with an underline.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Visited links become purple.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357" name="Google Shape;357;p27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358" name="Google Shape;358;p27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9" name="Google Shape;359;p27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7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361" name="Google Shape;361;p27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8"/>
          <p:cNvSpPr txBox="1"/>
          <p:nvPr/>
        </p:nvSpPr>
        <p:spPr>
          <a:xfrm>
            <a:off x="573725" y="2532550"/>
            <a:ext cx="65892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Links  &amp;  Buttons </a:t>
            </a:r>
            <a:r>
              <a:rPr b="1"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 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Buttons much like links have become obvious because of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their “pressable” appearance. Conventional web buttons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may be rounded and coloured with a text-effect or bevel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to indicate interaction.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367" name="Google Shape;367;p28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368" name="Google Shape;368;p28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9" name="Google Shape;369;p28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28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371" name="Google Shape;371;p28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9"/>
          <p:cNvSpPr txBox="1"/>
          <p:nvPr/>
        </p:nvSpPr>
        <p:spPr>
          <a:xfrm>
            <a:off x="573725" y="2532550"/>
            <a:ext cx="65892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Links  &amp;  Buttons 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Hover states for links and buttons, or the pointer becoming different, are also signs that something will happen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upon a click.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377" name="Google Shape;377;p29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378" name="Google Shape;378;p29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9" name="Google Shape;379;p29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29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381" name="Google Shape;381;p29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What are Conventions?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key to successful web design is not making your users think.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117" name="Google Shape;117;p4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118" name="Google Shape;118;p4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" name="Google Shape;119;p4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0"/>
          <p:cNvSpPr txBox="1"/>
          <p:nvPr/>
        </p:nvSpPr>
        <p:spPr>
          <a:xfrm>
            <a:off x="573725" y="2532550"/>
            <a:ext cx="65892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Fonts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Particular fonts are repeated from site to site because of their readability. Web-safe fonts are web-safe because they have been widely adopted across operating systems.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387" name="Google Shape;387;p30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388" name="Google Shape;388;p30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9" name="Google Shape;389;p30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0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391" name="Google Shape;391;p30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1"/>
          <p:cNvSpPr txBox="1"/>
          <p:nvPr/>
        </p:nvSpPr>
        <p:spPr>
          <a:xfrm>
            <a:off x="573725" y="2532550"/>
            <a:ext cx="70470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Fonts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Particular fonts are repeated from site to site because of their readability. Web-safe fonts are web-safe because they have been widely adopted across operating systems.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Sans-Serif is generally used for web because of its</a:t>
            </a: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 </a:t>
            </a: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readability.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397" name="Google Shape;397;p31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398" name="Google Shape;398;p31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9" name="Google Shape;399;p31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31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401" name="Google Shape;401;p31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"/>
          <p:cNvSpPr txBox="1"/>
          <p:nvPr/>
        </p:nvSpPr>
        <p:spPr>
          <a:xfrm>
            <a:off x="573725" y="2532550"/>
            <a:ext cx="65892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Iconography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magnifying glass next to an input field indicates search, even if there are no words or text indicating ‘search’.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Any online shopper will understand the concept of a checkout process and shopping cart icon.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407" name="Google Shape;407;p32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408" name="Google Shape;408;p32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9" name="Google Shape;409;p32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32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411" name="Google Shape;411;p32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3"/>
          <p:cNvSpPr txBox="1"/>
          <p:nvPr/>
        </p:nvSpPr>
        <p:spPr>
          <a:xfrm>
            <a:off x="573725" y="2532550"/>
            <a:ext cx="65892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Naming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Practically every site has a </a:t>
            </a: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‘Contact’ page</a:t>
            </a: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 or an </a:t>
            </a: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‘About’ page</a:t>
            </a: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. And users have expectations about where these will take them, actions they can take and what information they will be given.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417" name="Google Shape;417;p33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418" name="Google Shape;418;p33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9" name="Google Shape;419;p33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33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421" name="Google Shape;421;p33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e2006dc69_0_0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5e2006dc69_0_0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428" name="Google Shape;428;g5e2006dc69_0_0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pic>
        <p:nvPicPr>
          <p:cNvPr id="429" name="Google Shape;429;g5e2006dc69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6625" y="1785829"/>
            <a:ext cx="4762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5e2006dc69_0_19"/>
          <p:cNvSpPr txBox="1"/>
          <p:nvPr/>
        </p:nvSpPr>
        <p:spPr>
          <a:xfrm>
            <a:off x="573725" y="2532550"/>
            <a:ext cx="65892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Remember this: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Users like conventions and familiarity. Respect them.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435" name="Google Shape;435;g5e2006dc69_0_19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436" name="Google Shape;436;g5e2006dc69_0_19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7" name="Google Shape;437;g5e2006dc69_0_19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5e2006dc69_0_19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439" name="Google Shape;439;g5e2006dc69_0_19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4"/>
          <p:cNvSpPr txBox="1"/>
          <p:nvPr>
            <p:ph idx="4294967295" type="title"/>
          </p:nvPr>
        </p:nvSpPr>
        <p:spPr>
          <a:xfrm>
            <a:off x="66975" y="2266500"/>
            <a:ext cx="82824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Grids</a:t>
            </a:r>
            <a:endParaRPr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445" name="Google Shape;445;p34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34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447" name="Google Shape;447;p34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5"/>
          <p:cNvSpPr txBox="1"/>
          <p:nvPr>
            <p:ph idx="4294967295" type="title"/>
          </p:nvPr>
        </p:nvSpPr>
        <p:spPr>
          <a:xfrm>
            <a:off x="1263175" y="1939275"/>
            <a:ext cx="6111000" cy="39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grid makes it possible to bring all the elements of design — type characters, photography, drawing and color — into a formal relationship to each other; that is to say, the grid system is a means to introducing order into a design. A deliberately composed design has a clearer, more neatly arranged and more successful effect than an advertisement put together at random.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- Josef Müller Brockmann</a:t>
            </a:r>
            <a:endParaRPr sz="1800"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53" name="Google Shape;453;p35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35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455" name="Google Shape;455;p35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6"/>
          <p:cNvSpPr txBox="1"/>
          <p:nvPr>
            <p:ph idx="4294967295" type="body"/>
          </p:nvPr>
        </p:nvSpPr>
        <p:spPr>
          <a:xfrm>
            <a:off x="311700" y="2353175"/>
            <a:ext cx="58998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 grid is made of one or more horizontal or vertical guides, that help you to arrange pictorial and textual elements on a page.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Grids vary in size and shape from simple to complex, depending on the range and amount of information you are going to place on a page. No matter how sophisticated or plain your grid is, it’s always constructed of the same elements.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461" name="Google Shape;461;p36"/>
          <p:cNvSpPr txBox="1"/>
          <p:nvPr>
            <p:ph idx="4294967295" type="title"/>
          </p:nvPr>
        </p:nvSpPr>
        <p:spPr>
          <a:xfrm>
            <a:off x="311700" y="1580700"/>
            <a:ext cx="82824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What is a grid?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62" name="Google Shape;462;p36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36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464" name="Google Shape;464;p36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7"/>
          <p:cNvSpPr txBox="1"/>
          <p:nvPr>
            <p:ph idx="4294967295" type="body"/>
          </p:nvPr>
        </p:nvSpPr>
        <p:spPr>
          <a:xfrm>
            <a:off x="311700" y="2276975"/>
            <a:ext cx="43764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Vertical divisions of space, separated from each other by </a:t>
            </a:r>
            <a:r>
              <a:rPr b="1" lang="en" sz="14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gutters</a:t>
            </a: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. They are the main force, that help the designer to place visual elements </a:t>
            </a:r>
            <a:b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across the page.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470" name="Google Shape;470;p37"/>
          <p:cNvSpPr txBox="1"/>
          <p:nvPr>
            <p:ph idx="4294967295" type="title"/>
          </p:nvPr>
        </p:nvSpPr>
        <p:spPr>
          <a:xfrm>
            <a:off x="311700" y="1504500"/>
            <a:ext cx="43764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Columns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71" name="Google Shape;471;p37"/>
          <p:cNvSpPr/>
          <p:nvPr/>
        </p:nvSpPr>
        <p:spPr>
          <a:xfrm>
            <a:off x="5728299" y="1185713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37"/>
          <p:cNvSpPr/>
          <p:nvPr/>
        </p:nvSpPr>
        <p:spPr>
          <a:xfrm>
            <a:off x="5728299" y="2149198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37"/>
          <p:cNvSpPr/>
          <p:nvPr/>
        </p:nvSpPr>
        <p:spPr>
          <a:xfrm>
            <a:off x="5728299" y="3112696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37"/>
          <p:cNvSpPr/>
          <p:nvPr/>
        </p:nvSpPr>
        <p:spPr>
          <a:xfrm>
            <a:off x="6680910" y="1185700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37"/>
          <p:cNvSpPr/>
          <p:nvPr/>
        </p:nvSpPr>
        <p:spPr>
          <a:xfrm>
            <a:off x="6680910" y="2149185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37"/>
          <p:cNvSpPr/>
          <p:nvPr/>
        </p:nvSpPr>
        <p:spPr>
          <a:xfrm>
            <a:off x="6680910" y="3112656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37"/>
          <p:cNvSpPr/>
          <p:nvPr/>
        </p:nvSpPr>
        <p:spPr>
          <a:xfrm>
            <a:off x="7633522" y="3112656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37"/>
          <p:cNvSpPr/>
          <p:nvPr/>
        </p:nvSpPr>
        <p:spPr>
          <a:xfrm>
            <a:off x="7633522" y="2149185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37"/>
          <p:cNvSpPr/>
          <p:nvPr/>
        </p:nvSpPr>
        <p:spPr>
          <a:xfrm>
            <a:off x="7633522" y="1185713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0" name="Google Shape;480;p37"/>
          <p:cNvCxnSpPr/>
          <p:nvPr/>
        </p:nvCxnSpPr>
        <p:spPr>
          <a:xfrm>
            <a:off x="5719025" y="1091525"/>
            <a:ext cx="8550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1" name="Google Shape;481;p37"/>
          <p:cNvCxnSpPr/>
          <p:nvPr/>
        </p:nvCxnSpPr>
        <p:spPr>
          <a:xfrm>
            <a:off x="5728300" y="1082625"/>
            <a:ext cx="0" cy="81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2" name="Google Shape;482;p37"/>
          <p:cNvCxnSpPr/>
          <p:nvPr/>
        </p:nvCxnSpPr>
        <p:spPr>
          <a:xfrm>
            <a:off x="6564900" y="1090450"/>
            <a:ext cx="0" cy="7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3" name="Google Shape;483;p37"/>
          <p:cNvSpPr txBox="1"/>
          <p:nvPr>
            <p:ph idx="4294967295" type="title"/>
          </p:nvPr>
        </p:nvSpPr>
        <p:spPr>
          <a:xfrm>
            <a:off x="5470050" y="386825"/>
            <a:ext cx="12966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Columns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484" name="Google Shape;484;p37"/>
          <p:cNvCxnSpPr/>
          <p:nvPr/>
        </p:nvCxnSpPr>
        <p:spPr>
          <a:xfrm rot="10800000">
            <a:off x="6144750" y="850150"/>
            <a:ext cx="0" cy="2442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5" name="Google Shape;485;p37"/>
          <p:cNvCxnSpPr/>
          <p:nvPr/>
        </p:nvCxnSpPr>
        <p:spPr>
          <a:xfrm>
            <a:off x="7526000" y="1091525"/>
            <a:ext cx="1074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6" name="Google Shape;486;p37"/>
          <p:cNvCxnSpPr/>
          <p:nvPr/>
        </p:nvCxnSpPr>
        <p:spPr>
          <a:xfrm>
            <a:off x="7527166" y="1082625"/>
            <a:ext cx="0" cy="81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7" name="Google Shape;487;p37"/>
          <p:cNvCxnSpPr/>
          <p:nvPr/>
        </p:nvCxnSpPr>
        <p:spPr>
          <a:xfrm>
            <a:off x="7632377" y="1090450"/>
            <a:ext cx="0" cy="7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8" name="Google Shape;488;p37"/>
          <p:cNvCxnSpPr/>
          <p:nvPr/>
        </p:nvCxnSpPr>
        <p:spPr>
          <a:xfrm rot="10800000">
            <a:off x="7579539" y="850150"/>
            <a:ext cx="0" cy="2442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9" name="Google Shape;489;p37"/>
          <p:cNvSpPr txBox="1"/>
          <p:nvPr>
            <p:ph idx="4294967295" type="title"/>
          </p:nvPr>
        </p:nvSpPr>
        <p:spPr>
          <a:xfrm>
            <a:off x="7133450" y="386850"/>
            <a:ext cx="892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Gutter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What are Conventions?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key to successful web design is not making your users think.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 great website is one that feels familiar the first time a user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browses through.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127" name="Google Shape;127;p5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128" name="Google Shape;128;p5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9" name="Google Shape;129;p5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8"/>
          <p:cNvSpPr/>
          <p:nvPr/>
        </p:nvSpPr>
        <p:spPr>
          <a:xfrm>
            <a:off x="5417100" y="883300"/>
            <a:ext cx="3376800" cy="3376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38"/>
          <p:cNvSpPr txBox="1"/>
          <p:nvPr>
            <p:ph idx="4294967295" type="body"/>
          </p:nvPr>
        </p:nvSpPr>
        <p:spPr>
          <a:xfrm>
            <a:off x="311700" y="2048375"/>
            <a:ext cx="4777200" cy="20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negative space between the page’s edges and the active area of the content the directs the viewer toward the visual elements.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Used for the placement of subordinate elements</a:t>
            </a:r>
            <a:b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such as page numbers. 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size of the margin depends on type, format and quality of visual information.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496" name="Google Shape;496;p38"/>
          <p:cNvSpPr txBox="1"/>
          <p:nvPr>
            <p:ph idx="4294967295" type="title"/>
          </p:nvPr>
        </p:nvSpPr>
        <p:spPr>
          <a:xfrm>
            <a:off x="311700" y="1275900"/>
            <a:ext cx="43764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Margins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5728299" y="1185713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5728299" y="2149198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5728299" y="3112696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6680910" y="1185700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6680910" y="2149185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38"/>
          <p:cNvSpPr/>
          <p:nvPr/>
        </p:nvSpPr>
        <p:spPr>
          <a:xfrm>
            <a:off x="6680910" y="3112656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38"/>
          <p:cNvSpPr/>
          <p:nvPr/>
        </p:nvSpPr>
        <p:spPr>
          <a:xfrm>
            <a:off x="7633522" y="3112656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38"/>
          <p:cNvSpPr/>
          <p:nvPr/>
        </p:nvSpPr>
        <p:spPr>
          <a:xfrm>
            <a:off x="7633522" y="2149185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38"/>
          <p:cNvSpPr/>
          <p:nvPr/>
        </p:nvSpPr>
        <p:spPr>
          <a:xfrm>
            <a:off x="7633522" y="1185713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>
            <a:off x="5417100" y="1091525"/>
            <a:ext cx="3111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7" name="Google Shape;507;p38"/>
          <p:cNvCxnSpPr/>
          <p:nvPr/>
        </p:nvCxnSpPr>
        <p:spPr>
          <a:xfrm>
            <a:off x="5420476" y="1082625"/>
            <a:ext cx="0" cy="81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8" name="Google Shape;508;p38"/>
          <p:cNvCxnSpPr/>
          <p:nvPr/>
        </p:nvCxnSpPr>
        <p:spPr>
          <a:xfrm>
            <a:off x="5724979" y="1090450"/>
            <a:ext cx="0" cy="7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9" name="Google Shape;509;p38"/>
          <p:cNvSpPr txBox="1"/>
          <p:nvPr>
            <p:ph idx="4294967295" type="title"/>
          </p:nvPr>
        </p:nvSpPr>
        <p:spPr>
          <a:xfrm>
            <a:off x="4973550" y="310625"/>
            <a:ext cx="11616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Margin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572054" y="742450"/>
            <a:ext cx="0" cy="351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39"/>
          <p:cNvSpPr/>
          <p:nvPr/>
        </p:nvSpPr>
        <p:spPr>
          <a:xfrm>
            <a:off x="5417100" y="883300"/>
            <a:ext cx="3376800" cy="3376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39"/>
          <p:cNvSpPr txBox="1"/>
          <p:nvPr>
            <p:ph idx="4294967295" type="body"/>
          </p:nvPr>
        </p:nvSpPr>
        <p:spPr>
          <a:xfrm>
            <a:off x="311700" y="2200775"/>
            <a:ext cx="4910100" cy="20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Horizontal axes that break the space into horizontal divisions (or rows).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They provide an additional point of alignment and help to arrange elements across and down the page.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517" name="Google Shape;517;p39"/>
          <p:cNvSpPr txBox="1"/>
          <p:nvPr>
            <p:ph idx="4294967295" type="title"/>
          </p:nvPr>
        </p:nvSpPr>
        <p:spPr>
          <a:xfrm>
            <a:off x="311700" y="1428300"/>
            <a:ext cx="43764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Flowlines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518" name="Google Shape;518;p39"/>
          <p:cNvSpPr/>
          <p:nvPr/>
        </p:nvSpPr>
        <p:spPr>
          <a:xfrm>
            <a:off x="5728299" y="1185713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39"/>
          <p:cNvSpPr/>
          <p:nvPr/>
        </p:nvSpPr>
        <p:spPr>
          <a:xfrm>
            <a:off x="5728299" y="2149198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39"/>
          <p:cNvSpPr/>
          <p:nvPr/>
        </p:nvSpPr>
        <p:spPr>
          <a:xfrm>
            <a:off x="5728299" y="3112696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39"/>
          <p:cNvSpPr/>
          <p:nvPr/>
        </p:nvSpPr>
        <p:spPr>
          <a:xfrm>
            <a:off x="6680910" y="1185700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39"/>
          <p:cNvSpPr/>
          <p:nvPr/>
        </p:nvSpPr>
        <p:spPr>
          <a:xfrm>
            <a:off x="6680910" y="2149185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39"/>
          <p:cNvSpPr/>
          <p:nvPr/>
        </p:nvSpPr>
        <p:spPr>
          <a:xfrm>
            <a:off x="6680910" y="3112656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39"/>
          <p:cNvSpPr/>
          <p:nvPr/>
        </p:nvSpPr>
        <p:spPr>
          <a:xfrm>
            <a:off x="7633522" y="3112656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39"/>
          <p:cNvSpPr/>
          <p:nvPr/>
        </p:nvSpPr>
        <p:spPr>
          <a:xfrm>
            <a:off x="7633522" y="2149185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39"/>
          <p:cNvSpPr/>
          <p:nvPr/>
        </p:nvSpPr>
        <p:spPr>
          <a:xfrm>
            <a:off x="7633522" y="1185713"/>
            <a:ext cx="845100" cy="84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39"/>
          <p:cNvSpPr txBox="1"/>
          <p:nvPr>
            <p:ph idx="4294967295" type="title"/>
          </p:nvPr>
        </p:nvSpPr>
        <p:spPr>
          <a:xfrm>
            <a:off x="3884375" y="935975"/>
            <a:ext cx="12513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Flowline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528" name="Google Shape;528;p39"/>
          <p:cNvCxnSpPr/>
          <p:nvPr/>
        </p:nvCxnSpPr>
        <p:spPr>
          <a:xfrm>
            <a:off x="5245125" y="1188150"/>
            <a:ext cx="3233400" cy="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0"/>
          <p:cNvSpPr txBox="1"/>
          <p:nvPr>
            <p:ph idx="4294967295" type="body"/>
          </p:nvPr>
        </p:nvSpPr>
        <p:spPr>
          <a:xfrm>
            <a:off x="311700" y="2276975"/>
            <a:ext cx="58998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foremost purpose of a grid – in graphic design at least – is to establish a set of guidelines for how elements should be positioned within a layout.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Not only does an effective grid provide the rhythm for a design, but it also defines the meter.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534" name="Google Shape;534;p40"/>
          <p:cNvSpPr txBox="1"/>
          <p:nvPr>
            <p:ph idx="4294967295" type="title"/>
          </p:nvPr>
        </p:nvSpPr>
        <p:spPr>
          <a:xfrm>
            <a:off x="311700" y="1504500"/>
            <a:ext cx="82824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Grids establish a meter and rhythm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535" name="Google Shape;535;p40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40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537" name="Google Shape;537;p40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1"/>
          <p:cNvSpPr txBox="1"/>
          <p:nvPr>
            <p:ph idx="4294967295" type="body"/>
          </p:nvPr>
        </p:nvSpPr>
        <p:spPr>
          <a:xfrm>
            <a:off x="311700" y="2581775"/>
            <a:ext cx="58998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In print, proportions most commonly echo the size of the media; the shape and orientation of the paper are often reflected in the size and shape of images included within a layout.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543" name="Google Shape;543;p41"/>
          <p:cNvSpPr txBox="1"/>
          <p:nvPr>
            <p:ph idx="4294967295" type="title"/>
          </p:nvPr>
        </p:nvSpPr>
        <p:spPr>
          <a:xfrm>
            <a:off x="311700" y="1809300"/>
            <a:ext cx="82824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Grids define and reflect proportion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544" name="Google Shape;544;p41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41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546" name="Google Shape;546;p41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2"/>
          <p:cNvSpPr txBox="1"/>
          <p:nvPr>
            <p:ph idx="4294967295" type="body"/>
          </p:nvPr>
        </p:nvSpPr>
        <p:spPr>
          <a:xfrm>
            <a:off x="311700" y="2429375"/>
            <a:ext cx="58998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Grids help to determine the positioning and balance in a layout. Providing this kind of firm foundation can help ensure content is presented in an easy-to-understand order.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552" name="Google Shape;552;p42"/>
          <p:cNvSpPr txBox="1"/>
          <p:nvPr>
            <p:ph idx="4294967295" type="title"/>
          </p:nvPr>
        </p:nvSpPr>
        <p:spPr>
          <a:xfrm>
            <a:off x="311700" y="1656900"/>
            <a:ext cx="82824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Grids provide a solid foundation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553" name="Google Shape;553;p42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42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555" name="Google Shape;555;p42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3"/>
          <p:cNvSpPr txBox="1"/>
          <p:nvPr>
            <p:ph idx="4294967295" type="body"/>
          </p:nvPr>
        </p:nvSpPr>
        <p:spPr>
          <a:xfrm>
            <a:off x="311700" y="2200775"/>
            <a:ext cx="45270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Classic manuscript grids have wide margins at the bottom and the sides of the page and smaller at the top. Inner margins are typically half the size </a:t>
            </a:r>
            <a:b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of the outer.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Ideal solution for presenting a large amount of continuous text.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561" name="Google Shape;561;p43"/>
          <p:cNvSpPr txBox="1"/>
          <p:nvPr>
            <p:ph idx="4294967295" type="title"/>
          </p:nvPr>
        </p:nvSpPr>
        <p:spPr>
          <a:xfrm>
            <a:off x="311700" y="1428300"/>
            <a:ext cx="82824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Manuscript Grid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562" name="Google Shape;562;p43"/>
          <p:cNvSpPr/>
          <p:nvPr/>
        </p:nvSpPr>
        <p:spPr>
          <a:xfrm>
            <a:off x="5729750" y="883350"/>
            <a:ext cx="2665500" cy="3376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43"/>
          <p:cNvSpPr/>
          <p:nvPr/>
        </p:nvSpPr>
        <p:spPr>
          <a:xfrm>
            <a:off x="6300400" y="1140825"/>
            <a:ext cx="1828500" cy="24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4" name="Google Shape;564;p43"/>
          <p:cNvCxnSpPr/>
          <p:nvPr/>
        </p:nvCxnSpPr>
        <p:spPr>
          <a:xfrm>
            <a:off x="5729750" y="2709325"/>
            <a:ext cx="5706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5" name="Google Shape;565;p43"/>
          <p:cNvCxnSpPr/>
          <p:nvPr/>
        </p:nvCxnSpPr>
        <p:spPr>
          <a:xfrm>
            <a:off x="5735942" y="2700425"/>
            <a:ext cx="0" cy="81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6" name="Google Shape;566;p43"/>
          <p:cNvCxnSpPr/>
          <p:nvPr/>
        </p:nvCxnSpPr>
        <p:spPr>
          <a:xfrm>
            <a:off x="6294491" y="2708250"/>
            <a:ext cx="0" cy="7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7" name="Google Shape;567;p43"/>
          <p:cNvCxnSpPr/>
          <p:nvPr/>
        </p:nvCxnSpPr>
        <p:spPr>
          <a:xfrm rot="10800000">
            <a:off x="6013982" y="2360250"/>
            <a:ext cx="0" cy="351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8" name="Google Shape;568;p43"/>
          <p:cNvCxnSpPr/>
          <p:nvPr/>
        </p:nvCxnSpPr>
        <p:spPr>
          <a:xfrm>
            <a:off x="8128900" y="2674238"/>
            <a:ext cx="2664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9" name="Google Shape;569;p43"/>
          <p:cNvCxnSpPr/>
          <p:nvPr/>
        </p:nvCxnSpPr>
        <p:spPr>
          <a:xfrm>
            <a:off x="8131791" y="2665338"/>
            <a:ext cx="0" cy="81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0" name="Google Shape;570;p43"/>
          <p:cNvCxnSpPr/>
          <p:nvPr/>
        </p:nvCxnSpPr>
        <p:spPr>
          <a:xfrm>
            <a:off x="8392515" y="2673163"/>
            <a:ext cx="0" cy="7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1" name="Google Shape;571;p43"/>
          <p:cNvCxnSpPr/>
          <p:nvPr/>
        </p:nvCxnSpPr>
        <p:spPr>
          <a:xfrm rot="10800000">
            <a:off x="8261576" y="2325163"/>
            <a:ext cx="0" cy="351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2" name="Google Shape;572;p43"/>
          <p:cNvSpPr txBox="1"/>
          <p:nvPr>
            <p:ph idx="4294967295" type="title"/>
          </p:nvPr>
        </p:nvSpPr>
        <p:spPr>
          <a:xfrm>
            <a:off x="5612450" y="1946425"/>
            <a:ext cx="805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2x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573" name="Google Shape;573;p43"/>
          <p:cNvSpPr txBox="1"/>
          <p:nvPr>
            <p:ph idx="4294967295" type="title"/>
          </p:nvPr>
        </p:nvSpPr>
        <p:spPr>
          <a:xfrm>
            <a:off x="7859500" y="1946425"/>
            <a:ext cx="805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1x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574" name="Google Shape;574;p43"/>
          <p:cNvCxnSpPr/>
          <p:nvPr/>
        </p:nvCxnSpPr>
        <p:spPr>
          <a:xfrm rot="-5400000">
            <a:off x="6096400" y="1008450"/>
            <a:ext cx="2502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5" name="Google Shape;575;p43"/>
          <p:cNvCxnSpPr/>
          <p:nvPr/>
        </p:nvCxnSpPr>
        <p:spPr>
          <a:xfrm rot="10800000">
            <a:off x="6253550" y="1089886"/>
            <a:ext cx="0" cy="81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6" name="Google Shape;576;p43"/>
          <p:cNvCxnSpPr/>
          <p:nvPr/>
        </p:nvCxnSpPr>
        <p:spPr>
          <a:xfrm rot="10800000">
            <a:off x="6257325" y="849066"/>
            <a:ext cx="0" cy="7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7" name="Google Shape;577;p43"/>
          <p:cNvCxnSpPr/>
          <p:nvPr/>
        </p:nvCxnSpPr>
        <p:spPr>
          <a:xfrm rot="10800000">
            <a:off x="5518725" y="1008942"/>
            <a:ext cx="7056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8" name="Google Shape;578;p43"/>
          <p:cNvSpPr txBox="1"/>
          <p:nvPr>
            <p:ph idx="4294967295" type="title"/>
          </p:nvPr>
        </p:nvSpPr>
        <p:spPr>
          <a:xfrm>
            <a:off x="4254703" y="749375"/>
            <a:ext cx="12894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Narrow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579" name="Google Shape;579;p43"/>
          <p:cNvCxnSpPr/>
          <p:nvPr/>
        </p:nvCxnSpPr>
        <p:spPr>
          <a:xfrm rot="-5400000">
            <a:off x="5885350" y="3923999"/>
            <a:ext cx="6723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0" name="Google Shape;580;p43"/>
          <p:cNvCxnSpPr/>
          <p:nvPr/>
        </p:nvCxnSpPr>
        <p:spPr>
          <a:xfrm rot="10800000">
            <a:off x="6253550" y="4211905"/>
            <a:ext cx="0" cy="81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1" name="Google Shape;581;p43"/>
          <p:cNvCxnSpPr/>
          <p:nvPr/>
        </p:nvCxnSpPr>
        <p:spPr>
          <a:xfrm rot="10800000">
            <a:off x="6257325" y="3558051"/>
            <a:ext cx="0" cy="7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2" name="Google Shape;582;p43"/>
          <p:cNvCxnSpPr/>
          <p:nvPr/>
        </p:nvCxnSpPr>
        <p:spPr>
          <a:xfrm rot="10800000">
            <a:off x="5518725" y="3925358"/>
            <a:ext cx="7056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3" name="Google Shape;583;p43"/>
          <p:cNvSpPr txBox="1"/>
          <p:nvPr>
            <p:ph idx="4294967295" type="title"/>
          </p:nvPr>
        </p:nvSpPr>
        <p:spPr>
          <a:xfrm>
            <a:off x="4738794" y="3688506"/>
            <a:ext cx="805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Wide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8" name="Google Shape;58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56500"/>
            <a:ext cx="8839198" cy="4430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5"/>
          <p:cNvSpPr txBox="1"/>
          <p:nvPr>
            <p:ph idx="4294967295" type="body"/>
          </p:nvPr>
        </p:nvSpPr>
        <p:spPr>
          <a:xfrm>
            <a:off x="311700" y="2276975"/>
            <a:ext cx="45270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Multiple columns give you endless options for composition. It also helps you to maintain rhythm, movement, tension, balance and order.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Ideal solution for publications like articles, recipe books and magazine spreads.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594" name="Google Shape;594;p45"/>
          <p:cNvSpPr txBox="1"/>
          <p:nvPr>
            <p:ph idx="4294967295" type="title"/>
          </p:nvPr>
        </p:nvSpPr>
        <p:spPr>
          <a:xfrm>
            <a:off x="311700" y="1504500"/>
            <a:ext cx="41541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Column Grid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595" name="Google Shape;595;p45"/>
          <p:cNvSpPr/>
          <p:nvPr/>
        </p:nvSpPr>
        <p:spPr>
          <a:xfrm>
            <a:off x="5729750" y="883350"/>
            <a:ext cx="2665500" cy="3376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45"/>
          <p:cNvSpPr/>
          <p:nvPr/>
        </p:nvSpPr>
        <p:spPr>
          <a:xfrm>
            <a:off x="6003350" y="1148650"/>
            <a:ext cx="680100" cy="28302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45"/>
          <p:cNvSpPr/>
          <p:nvPr/>
        </p:nvSpPr>
        <p:spPr>
          <a:xfrm>
            <a:off x="6722450" y="1148650"/>
            <a:ext cx="680100" cy="283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45"/>
          <p:cNvSpPr/>
          <p:nvPr/>
        </p:nvSpPr>
        <p:spPr>
          <a:xfrm>
            <a:off x="7441550" y="1148650"/>
            <a:ext cx="680100" cy="283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3" name="Google Shape;603;p46"/>
          <p:cNvPicPr preferRelativeResize="0"/>
          <p:nvPr/>
        </p:nvPicPr>
        <p:blipFill rotWithShape="1">
          <a:blip r:embed="rId3">
            <a:alphaModFix/>
          </a:blip>
          <a:srcRect b="0" l="0" r="10904" t="0"/>
          <a:stretch/>
        </p:blipFill>
        <p:spPr>
          <a:xfrm>
            <a:off x="-496375" y="152400"/>
            <a:ext cx="4311025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p46"/>
          <p:cNvPicPr preferRelativeResize="0"/>
          <p:nvPr/>
        </p:nvPicPr>
        <p:blipFill rotWithShape="1">
          <a:blip r:embed="rId4">
            <a:alphaModFix/>
          </a:blip>
          <a:srcRect b="0" l="11816" r="0" t="0"/>
          <a:stretch/>
        </p:blipFill>
        <p:spPr>
          <a:xfrm>
            <a:off x="3869374" y="152400"/>
            <a:ext cx="621329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7"/>
          <p:cNvSpPr txBox="1"/>
          <p:nvPr>
            <p:ph idx="4294967295" type="body"/>
          </p:nvPr>
        </p:nvSpPr>
        <p:spPr>
          <a:xfrm>
            <a:off x="311700" y="2200775"/>
            <a:ext cx="45270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 column and row grid that not only tells you the x-placements, but also guides on the y-axis.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Handy when you design with tabular information, like charts, forms, schedules, navigational systems. The rigorous pattern of modules helps to standardize data in a table.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610" name="Google Shape;610;p47"/>
          <p:cNvSpPr txBox="1"/>
          <p:nvPr>
            <p:ph idx="4294967295" type="title"/>
          </p:nvPr>
        </p:nvSpPr>
        <p:spPr>
          <a:xfrm>
            <a:off x="311700" y="1428300"/>
            <a:ext cx="82824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Modular Grid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611" name="Google Shape;611;p47"/>
          <p:cNvSpPr/>
          <p:nvPr/>
        </p:nvSpPr>
        <p:spPr>
          <a:xfrm>
            <a:off x="5729750" y="883350"/>
            <a:ext cx="2665500" cy="3376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47"/>
          <p:cNvSpPr/>
          <p:nvPr/>
        </p:nvSpPr>
        <p:spPr>
          <a:xfrm>
            <a:off x="5966150" y="1152625"/>
            <a:ext cx="680100" cy="6471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47"/>
          <p:cNvSpPr/>
          <p:nvPr/>
        </p:nvSpPr>
        <p:spPr>
          <a:xfrm>
            <a:off x="5966150" y="1880363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47"/>
          <p:cNvSpPr/>
          <p:nvPr/>
        </p:nvSpPr>
        <p:spPr>
          <a:xfrm>
            <a:off x="5966150" y="2608102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47"/>
          <p:cNvSpPr/>
          <p:nvPr/>
        </p:nvSpPr>
        <p:spPr>
          <a:xfrm>
            <a:off x="5966150" y="3335840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47"/>
          <p:cNvSpPr/>
          <p:nvPr/>
        </p:nvSpPr>
        <p:spPr>
          <a:xfrm>
            <a:off x="6722450" y="1160563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47"/>
          <p:cNvSpPr/>
          <p:nvPr/>
        </p:nvSpPr>
        <p:spPr>
          <a:xfrm>
            <a:off x="6722450" y="1888301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47"/>
          <p:cNvSpPr/>
          <p:nvPr/>
        </p:nvSpPr>
        <p:spPr>
          <a:xfrm>
            <a:off x="6722450" y="2616039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47"/>
          <p:cNvSpPr/>
          <p:nvPr/>
        </p:nvSpPr>
        <p:spPr>
          <a:xfrm>
            <a:off x="6722450" y="3343778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47"/>
          <p:cNvSpPr/>
          <p:nvPr/>
        </p:nvSpPr>
        <p:spPr>
          <a:xfrm>
            <a:off x="7478750" y="1160563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47"/>
          <p:cNvSpPr/>
          <p:nvPr/>
        </p:nvSpPr>
        <p:spPr>
          <a:xfrm>
            <a:off x="7478750" y="1888301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47"/>
          <p:cNvSpPr/>
          <p:nvPr/>
        </p:nvSpPr>
        <p:spPr>
          <a:xfrm>
            <a:off x="7478750" y="2616039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47"/>
          <p:cNvSpPr/>
          <p:nvPr/>
        </p:nvSpPr>
        <p:spPr>
          <a:xfrm>
            <a:off x="7478750" y="3343778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What are Conventions?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key to successful web design is not making your users think.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 great website is one that feels familiar the first time a user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browses through.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Web conventions are the similarities in websites that make this possible.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137" name="Google Shape;137;p6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138" name="Google Shape;138;p6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9" name="Google Shape;139;p6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6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41" name="Google Shape;141;p6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8" name="Google Shape;628;p48"/>
          <p:cNvPicPr preferRelativeResize="0"/>
          <p:nvPr/>
        </p:nvPicPr>
        <p:blipFill rotWithShape="1">
          <a:blip r:embed="rId3">
            <a:alphaModFix/>
          </a:blip>
          <a:srcRect b="0" l="39884" r="0" t="0"/>
          <a:stretch/>
        </p:blipFill>
        <p:spPr>
          <a:xfrm>
            <a:off x="-3" y="152400"/>
            <a:ext cx="4494851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48"/>
          <p:cNvPicPr preferRelativeResize="0"/>
          <p:nvPr/>
        </p:nvPicPr>
        <p:blipFill rotWithShape="1">
          <a:blip r:embed="rId4">
            <a:alphaModFix/>
          </a:blip>
          <a:srcRect b="4860" l="0" r="0" t="0"/>
          <a:stretch/>
        </p:blipFill>
        <p:spPr>
          <a:xfrm>
            <a:off x="5562075" y="125075"/>
            <a:ext cx="3429000" cy="489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49"/>
          <p:cNvSpPr/>
          <p:nvPr/>
        </p:nvSpPr>
        <p:spPr>
          <a:xfrm>
            <a:off x="5966150" y="1152625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49"/>
          <p:cNvSpPr/>
          <p:nvPr/>
        </p:nvSpPr>
        <p:spPr>
          <a:xfrm>
            <a:off x="5966150" y="1880363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49"/>
          <p:cNvSpPr/>
          <p:nvPr/>
        </p:nvSpPr>
        <p:spPr>
          <a:xfrm>
            <a:off x="5966150" y="2608102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49"/>
          <p:cNvSpPr/>
          <p:nvPr/>
        </p:nvSpPr>
        <p:spPr>
          <a:xfrm>
            <a:off x="5966150" y="3335840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49"/>
          <p:cNvSpPr/>
          <p:nvPr/>
        </p:nvSpPr>
        <p:spPr>
          <a:xfrm>
            <a:off x="6722450" y="1160563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49"/>
          <p:cNvSpPr/>
          <p:nvPr/>
        </p:nvSpPr>
        <p:spPr>
          <a:xfrm>
            <a:off x="6722450" y="1888301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49"/>
          <p:cNvSpPr/>
          <p:nvPr/>
        </p:nvSpPr>
        <p:spPr>
          <a:xfrm>
            <a:off x="6722450" y="2616039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49"/>
          <p:cNvSpPr/>
          <p:nvPr/>
        </p:nvSpPr>
        <p:spPr>
          <a:xfrm>
            <a:off x="6722450" y="3343778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49"/>
          <p:cNvSpPr/>
          <p:nvPr/>
        </p:nvSpPr>
        <p:spPr>
          <a:xfrm>
            <a:off x="7478750" y="1160563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49"/>
          <p:cNvSpPr/>
          <p:nvPr/>
        </p:nvSpPr>
        <p:spPr>
          <a:xfrm>
            <a:off x="7478750" y="1888301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49"/>
          <p:cNvSpPr/>
          <p:nvPr/>
        </p:nvSpPr>
        <p:spPr>
          <a:xfrm>
            <a:off x="7478750" y="2616039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49"/>
          <p:cNvSpPr/>
          <p:nvPr/>
        </p:nvSpPr>
        <p:spPr>
          <a:xfrm>
            <a:off x="7478750" y="3343778"/>
            <a:ext cx="680100" cy="6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46" name="Google Shape;646;p49"/>
          <p:cNvCxnSpPr/>
          <p:nvPr/>
        </p:nvCxnSpPr>
        <p:spPr>
          <a:xfrm>
            <a:off x="5976800" y="11489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7" name="Google Shape;647;p49"/>
          <p:cNvCxnSpPr/>
          <p:nvPr/>
        </p:nvCxnSpPr>
        <p:spPr>
          <a:xfrm>
            <a:off x="5976800" y="13013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8" name="Google Shape;648;p49"/>
          <p:cNvCxnSpPr/>
          <p:nvPr/>
        </p:nvCxnSpPr>
        <p:spPr>
          <a:xfrm>
            <a:off x="5976800" y="12251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9" name="Google Shape;649;p49"/>
          <p:cNvCxnSpPr/>
          <p:nvPr/>
        </p:nvCxnSpPr>
        <p:spPr>
          <a:xfrm>
            <a:off x="5976800" y="13775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0" name="Google Shape;650;p49"/>
          <p:cNvCxnSpPr/>
          <p:nvPr/>
        </p:nvCxnSpPr>
        <p:spPr>
          <a:xfrm>
            <a:off x="5976800" y="15299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1" name="Google Shape;651;p49"/>
          <p:cNvCxnSpPr/>
          <p:nvPr/>
        </p:nvCxnSpPr>
        <p:spPr>
          <a:xfrm>
            <a:off x="5976800" y="14537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2" name="Google Shape;652;p49"/>
          <p:cNvCxnSpPr/>
          <p:nvPr/>
        </p:nvCxnSpPr>
        <p:spPr>
          <a:xfrm>
            <a:off x="5976800" y="16061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3" name="Google Shape;653;p49"/>
          <p:cNvCxnSpPr/>
          <p:nvPr/>
        </p:nvCxnSpPr>
        <p:spPr>
          <a:xfrm>
            <a:off x="5976800" y="17585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4" name="Google Shape;654;p49"/>
          <p:cNvCxnSpPr/>
          <p:nvPr/>
        </p:nvCxnSpPr>
        <p:spPr>
          <a:xfrm>
            <a:off x="5976800" y="16823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5" name="Google Shape;655;p49"/>
          <p:cNvCxnSpPr/>
          <p:nvPr/>
        </p:nvCxnSpPr>
        <p:spPr>
          <a:xfrm>
            <a:off x="5976800" y="18347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6" name="Google Shape;656;p49"/>
          <p:cNvCxnSpPr/>
          <p:nvPr/>
        </p:nvCxnSpPr>
        <p:spPr>
          <a:xfrm>
            <a:off x="5976800" y="19871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7" name="Google Shape;657;p49"/>
          <p:cNvCxnSpPr/>
          <p:nvPr/>
        </p:nvCxnSpPr>
        <p:spPr>
          <a:xfrm>
            <a:off x="5976800" y="19109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8" name="Google Shape;658;p49"/>
          <p:cNvCxnSpPr/>
          <p:nvPr/>
        </p:nvCxnSpPr>
        <p:spPr>
          <a:xfrm>
            <a:off x="5976800" y="20633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9" name="Google Shape;659;p49"/>
          <p:cNvCxnSpPr/>
          <p:nvPr/>
        </p:nvCxnSpPr>
        <p:spPr>
          <a:xfrm>
            <a:off x="5976800" y="22157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0" name="Google Shape;660;p49"/>
          <p:cNvCxnSpPr/>
          <p:nvPr/>
        </p:nvCxnSpPr>
        <p:spPr>
          <a:xfrm>
            <a:off x="5976800" y="21395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1" name="Google Shape;661;p49"/>
          <p:cNvCxnSpPr/>
          <p:nvPr/>
        </p:nvCxnSpPr>
        <p:spPr>
          <a:xfrm>
            <a:off x="5976800" y="22919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2" name="Google Shape;662;p49"/>
          <p:cNvCxnSpPr/>
          <p:nvPr/>
        </p:nvCxnSpPr>
        <p:spPr>
          <a:xfrm>
            <a:off x="5976800" y="24443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3" name="Google Shape;663;p49"/>
          <p:cNvCxnSpPr/>
          <p:nvPr/>
        </p:nvCxnSpPr>
        <p:spPr>
          <a:xfrm>
            <a:off x="5976800" y="23681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4" name="Google Shape;664;p49"/>
          <p:cNvCxnSpPr/>
          <p:nvPr/>
        </p:nvCxnSpPr>
        <p:spPr>
          <a:xfrm>
            <a:off x="5976800" y="25205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5" name="Google Shape;665;p49"/>
          <p:cNvCxnSpPr/>
          <p:nvPr/>
        </p:nvCxnSpPr>
        <p:spPr>
          <a:xfrm>
            <a:off x="5976800" y="26729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6" name="Google Shape;666;p49"/>
          <p:cNvCxnSpPr/>
          <p:nvPr/>
        </p:nvCxnSpPr>
        <p:spPr>
          <a:xfrm>
            <a:off x="5976800" y="25967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7" name="Google Shape;667;p49"/>
          <p:cNvCxnSpPr/>
          <p:nvPr/>
        </p:nvCxnSpPr>
        <p:spPr>
          <a:xfrm>
            <a:off x="5976800" y="27491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8" name="Google Shape;668;p49"/>
          <p:cNvCxnSpPr/>
          <p:nvPr/>
        </p:nvCxnSpPr>
        <p:spPr>
          <a:xfrm>
            <a:off x="5976800" y="29015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9" name="Google Shape;669;p49"/>
          <p:cNvCxnSpPr/>
          <p:nvPr/>
        </p:nvCxnSpPr>
        <p:spPr>
          <a:xfrm>
            <a:off x="5976800" y="28253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0" name="Google Shape;670;p49"/>
          <p:cNvCxnSpPr/>
          <p:nvPr/>
        </p:nvCxnSpPr>
        <p:spPr>
          <a:xfrm>
            <a:off x="5976800" y="29777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1" name="Google Shape;671;p49"/>
          <p:cNvCxnSpPr/>
          <p:nvPr/>
        </p:nvCxnSpPr>
        <p:spPr>
          <a:xfrm>
            <a:off x="5976800" y="31301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2" name="Google Shape;672;p49"/>
          <p:cNvCxnSpPr/>
          <p:nvPr/>
        </p:nvCxnSpPr>
        <p:spPr>
          <a:xfrm>
            <a:off x="5976800" y="30539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3" name="Google Shape;673;p49"/>
          <p:cNvCxnSpPr/>
          <p:nvPr/>
        </p:nvCxnSpPr>
        <p:spPr>
          <a:xfrm>
            <a:off x="5976800" y="32063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4" name="Google Shape;674;p49"/>
          <p:cNvCxnSpPr/>
          <p:nvPr/>
        </p:nvCxnSpPr>
        <p:spPr>
          <a:xfrm>
            <a:off x="5976800" y="33587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5" name="Google Shape;675;p49"/>
          <p:cNvCxnSpPr/>
          <p:nvPr/>
        </p:nvCxnSpPr>
        <p:spPr>
          <a:xfrm>
            <a:off x="5976800" y="32825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6" name="Google Shape;676;p49"/>
          <p:cNvCxnSpPr/>
          <p:nvPr/>
        </p:nvCxnSpPr>
        <p:spPr>
          <a:xfrm>
            <a:off x="5976800" y="34349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7" name="Google Shape;677;p49"/>
          <p:cNvCxnSpPr/>
          <p:nvPr/>
        </p:nvCxnSpPr>
        <p:spPr>
          <a:xfrm>
            <a:off x="5976800" y="35873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8" name="Google Shape;678;p49"/>
          <p:cNvCxnSpPr/>
          <p:nvPr/>
        </p:nvCxnSpPr>
        <p:spPr>
          <a:xfrm>
            <a:off x="5976800" y="35111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9" name="Google Shape;679;p49"/>
          <p:cNvCxnSpPr/>
          <p:nvPr/>
        </p:nvCxnSpPr>
        <p:spPr>
          <a:xfrm>
            <a:off x="5976800" y="36635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0" name="Google Shape;680;p49"/>
          <p:cNvCxnSpPr/>
          <p:nvPr/>
        </p:nvCxnSpPr>
        <p:spPr>
          <a:xfrm>
            <a:off x="5976800" y="38159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1" name="Google Shape;681;p49"/>
          <p:cNvCxnSpPr/>
          <p:nvPr/>
        </p:nvCxnSpPr>
        <p:spPr>
          <a:xfrm>
            <a:off x="5976800" y="37397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2" name="Google Shape;682;p49"/>
          <p:cNvCxnSpPr/>
          <p:nvPr/>
        </p:nvCxnSpPr>
        <p:spPr>
          <a:xfrm>
            <a:off x="5976800" y="38921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3" name="Google Shape;683;p49"/>
          <p:cNvCxnSpPr/>
          <p:nvPr/>
        </p:nvCxnSpPr>
        <p:spPr>
          <a:xfrm>
            <a:off x="5976800" y="3968300"/>
            <a:ext cx="2171400" cy="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4" name="Google Shape;684;p49"/>
          <p:cNvSpPr txBox="1"/>
          <p:nvPr>
            <p:ph idx="4294967295" type="body"/>
          </p:nvPr>
        </p:nvSpPr>
        <p:spPr>
          <a:xfrm>
            <a:off x="311700" y="1819775"/>
            <a:ext cx="45270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One way grids help enhance the legibility of your type is through something called the ‘baseline grid’.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These are narrow horizontal rows that run across your design that each line of your type sits on, a bit like the ruled lines in a notebook.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What these grid lines help you to do is align your bodies of type so that they each sit on </a:t>
            </a:r>
            <a:b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same level.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685" name="Google Shape;685;p49"/>
          <p:cNvSpPr txBox="1"/>
          <p:nvPr>
            <p:ph idx="4294967295" type="title"/>
          </p:nvPr>
        </p:nvSpPr>
        <p:spPr>
          <a:xfrm>
            <a:off x="311700" y="1047300"/>
            <a:ext cx="19803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Baseline Grid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686" name="Google Shape;686;p49"/>
          <p:cNvSpPr/>
          <p:nvPr/>
        </p:nvSpPr>
        <p:spPr>
          <a:xfrm>
            <a:off x="5729750" y="883350"/>
            <a:ext cx="2665500" cy="3376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1" name="Google Shape;69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4500" y="1143000"/>
            <a:ext cx="5715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" name="Google Shape;69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4500" y="1143000"/>
            <a:ext cx="5715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61538" y="152400"/>
            <a:ext cx="522091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53"/>
          <p:cNvSpPr txBox="1"/>
          <p:nvPr>
            <p:ph idx="4294967295" type="body"/>
          </p:nvPr>
        </p:nvSpPr>
        <p:spPr>
          <a:xfrm>
            <a:off x="311700" y="2124575"/>
            <a:ext cx="45270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Plan how the grid relates to its container</a:t>
            </a:r>
            <a:endParaRPr sz="14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How a grid is positioned within the page (how the margins are set up) can have a big impact on how the grid performs, both functionally </a:t>
            </a:r>
            <a:b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and aesthetically. 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707" name="Google Shape;707;p53"/>
          <p:cNvSpPr txBox="1"/>
          <p:nvPr>
            <p:ph idx="4294967295" type="title"/>
          </p:nvPr>
        </p:nvSpPr>
        <p:spPr>
          <a:xfrm>
            <a:off x="311700" y="1352100"/>
            <a:ext cx="41805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How To Use A Grid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708" name="Google Shape;708;p53"/>
          <p:cNvSpPr/>
          <p:nvPr/>
        </p:nvSpPr>
        <p:spPr>
          <a:xfrm>
            <a:off x="5278200" y="351750"/>
            <a:ext cx="1752300" cy="22200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53"/>
          <p:cNvSpPr/>
          <p:nvPr/>
        </p:nvSpPr>
        <p:spPr>
          <a:xfrm rot="5400000">
            <a:off x="6534924" y="51645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53"/>
          <p:cNvSpPr/>
          <p:nvPr/>
        </p:nvSpPr>
        <p:spPr>
          <a:xfrm rot="5400000">
            <a:off x="6168245" y="51645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53"/>
          <p:cNvSpPr/>
          <p:nvPr/>
        </p:nvSpPr>
        <p:spPr>
          <a:xfrm rot="5400000">
            <a:off x="5801566" y="51645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53"/>
          <p:cNvSpPr/>
          <p:nvPr/>
        </p:nvSpPr>
        <p:spPr>
          <a:xfrm rot="5400000">
            <a:off x="5434887" y="51645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53"/>
          <p:cNvSpPr/>
          <p:nvPr/>
        </p:nvSpPr>
        <p:spPr>
          <a:xfrm rot="5400000">
            <a:off x="6530925" y="89752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53"/>
          <p:cNvSpPr/>
          <p:nvPr/>
        </p:nvSpPr>
        <p:spPr>
          <a:xfrm rot="5400000">
            <a:off x="6164245" y="89752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53"/>
          <p:cNvSpPr/>
          <p:nvPr/>
        </p:nvSpPr>
        <p:spPr>
          <a:xfrm rot="5400000">
            <a:off x="5797566" y="89752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53"/>
          <p:cNvSpPr/>
          <p:nvPr/>
        </p:nvSpPr>
        <p:spPr>
          <a:xfrm rot="5400000">
            <a:off x="5430887" y="89752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53"/>
          <p:cNvSpPr/>
          <p:nvPr/>
        </p:nvSpPr>
        <p:spPr>
          <a:xfrm rot="5400000">
            <a:off x="6530925" y="127859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53"/>
          <p:cNvSpPr/>
          <p:nvPr/>
        </p:nvSpPr>
        <p:spPr>
          <a:xfrm rot="5400000">
            <a:off x="6164245" y="127859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53"/>
          <p:cNvSpPr/>
          <p:nvPr/>
        </p:nvSpPr>
        <p:spPr>
          <a:xfrm rot="5400000">
            <a:off x="5797566" y="127859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53"/>
          <p:cNvSpPr/>
          <p:nvPr/>
        </p:nvSpPr>
        <p:spPr>
          <a:xfrm rot="5400000">
            <a:off x="5430887" y="127859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53"/>
          <p:cNvSpPr/>
          <p:nvPr/>
        </p:nvSpPr>
        <p:spPr>
          <a:xfrm>
            <a:off x="7241375" y="1096000"/>
            <a:ext cx="1752300" cy="22200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53"/>
          <p:cNvSpPr/>
          <p:nvPr/>
        </p:nvSpPr>
        <p:spPr>
          <a:xfrm rot="5400000">
            <a:off x="8413074" y="214330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53"/>
          <p:cNvSpPr/>
          <p:nvPr/>
        </p:nvSpPr>
        <p:spPr>
          <a:xfrm rot="5400000">
            <a:off x="8046395" y="214330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53"/>
          <p:cNvSpPr/>
          <p:nvPr/>
        </p:nvSpPr>
        <p:spPr>
          <a:xfrm rot="5400000">
            <a:off x="7679716" y="214330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53"/>
          <p:cNvSpPr/>
          <p:nvPr/>
        </p:nvSpPr>
        <p:spPr>
          <a:xfrm rot="5400000">
            <a:off x="7313037" y="214330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53"/>
          <p:cNvSpPr/>
          <p:nvPr/>
        </p:nvSpPr>
        <p:spPr>
          <a:xfrm rot="5400000">
            <a:off x="8409075" y="252437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53"/>
          <p:cNvSpPr/>
          <p:nvPr/>
        </p:nvSpPr>
        <p:spPr>
          <a:xfrm rot="5400000">
            <a:off x="8042395" y="252437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53"/>
          <p:cNvSpPr/>
          <p:nvPr/>
        </p:nvSpPr>
        <p:spPr>
          <a:xfrm rot="5400000">
            <a:off x="7675716" y="252437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53"/>
          <p:cNvSpPr/>
          <p:nvPr/>
        </p:nvSpPr>
        <p:spPr>
          <a:xfrm rot="5400000">
            <a:off x="7309037" y="252437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53"/>
          <p:cNvSpPr/>
          <p:nvPr/>
        </p:nvSpPr>
        <p:spPr>
          <a:xfrm rot="5400000">
            <a:off x="8409075" y="290544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53"/>
          <p:cNvSpPr/>
          <p:nvPr/>
        </p:nvSpPr>
        <p:spPr>
          <a:xfrm rot="5400000">
            <a:off x="8042395" y="290544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53"/>
          <p:cNvSpPr/>
          <p:nvPr/>
        </p:nvSpPr>
        <p:spPr>
          <a:xfrm rot="5400000">
            <a:off x="7675716" y="290544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53"/>
          <p:cNvSpPr/>
          <p:nvPr/>
        </p:nvSpPr>
        <p:spPr>
          <a:xfrm rot="5400000">
            <a:off x="7309037" y="290544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53"/>
          <p:cNvSpPr/>
          <p:nvPr/>
        </p:nvSpPr>
        <p:spPr>
          <a:xfrm>
            <a:off x="5278188" y="2770625"/>
            <a:ext cx="1752300" cy="22200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53"/>
          <p:cNvSpPr/>
          <p:nvPr/>
        </p:nvSpPr>
        <p:spPr>
          <a:xfrm rot="5400000">
            <a:off x="6534924" y="333665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53"/>
          <p:cNvSpPr/>
          <p:nvPr/>
        </p:nvSpPr>
        <p:spPr>
          <a:xfrm rot="5400000">
            <a:off x="6168245" y="333665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53"/>
          <p:cNvSpPr/>
          <p:nvPr/>
        </p:nvSpPr>
        <p:spPr>
          <a:xfrm rot="5400000">
            <a:off x="5801566" y="333665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53"/>
          <p:cNvSpPr/>
          <p:nvPr/>
        </p:nvSpPr>
        <p:spPr>
          <a:xfrm rot="5400000">
            <a:off x="5434887" y="3336651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53"/>
          <p:cNvSpPr/>
          <p:nvPr/>
        </p:nvSpPr>
        <p:spPr>
          <a:xfrm rot="5400000">
            <a:off x="6530925" y="371772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53"/>
          <p:cNvSpPr/>
          <p:nvPr/>
        </p:nvSpPr>
        <p:spPr>
          <a:xfrm rot="5400000">
            <a:off x="6164245" y="371772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53"/>
          <p:cNvSpPr/>
          <p:nvPr/>
        </p:nvSpPr>
        <p:spPr>
          <a:xfrm rot="5400000">
            <a:off x="5797566" y="371772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2" name="Google Shape;742;p53"/>
          <p:cNvSpPr/>
          <p:nvPr/>
        </p:nvSpPr>
        <p:spPr>
          <a:xfrm rot="5400000">
            <a:off x="5430887" y="3717723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53"/>
          <p:cNvSpPr/>
          <p:nvPr/>
        </p:nvSpPr>
        <p:spPr>
          <a:xfrm rot="5400000">
            <a:off x="6530925" y="409879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53"/>
          <p:cNvSpPr/>
          <p:nvPr/>
        </p:nvSpPr>
        <p:spPr>
          <a:xfrm rot="5400000">
            <a:off x="6164245" y="409879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53"/>
          <p:cNvSpPr/>
          <p:nvPr/>
        </p:nvSpPr>
        <p:spPr>
          <a:xfrm rot="5400000">
            <a:off x="5797566" y="409879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53"/>
          <p:cNvSpPr/>
          <p:nvPr/>
        </p:nvSpPr>
        <p:spPr>
          <a:xfrm rot="5400000">
            <a:off x="5430887" y="4098794"/>
            <a:ext cx="342900" cy="3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54"/>
          <p:cNvSpPr txBox="1"/>
          <p:nvPr>
            <p:ph idx="4294967295" type="body"/>
          </p:nvPr>
        </p:nvSpPr>
        <p:spPr>
          <a:xfrm>
            <a:off x="2411950" y="2656025"/>
            <a:ext cx="45270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Always begin and end elements in a grid field</a:t>
            </a:r>
            <a:br>
              <a:rPr lang="en" sz="14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</a:br>
            <a:r>
              <a:rPr lang="en" sz="14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—not in the gutter</a:t>
            </a:r>
            <a:endParaRPr sz="14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 gutter—the empty space between columns—should be used to separate elements.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Text and graphics can span multiple columns, of course–but they should begin and end at the edge of a column, not in the gutter.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752" name="Google Shape;752;p54"/>
          <p:cNvSpPr txBox="1"/>
          <p:nvPr>
            <p:ph idx="4294967295" type="title"/>
          </p:nvPr>
        </p:nvSpPr>
        <p:spPr>
          <a:xfrm>
            <a:off x="2411950" y="1883550"/>
            <a:ext cx="41805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How To Use A Grid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753" name="Google Shape;753;p54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54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755" name="Google Shape;755;p54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55"/>
          <p:cNvSpPr/>
          <p:nvPr/>
        </p:nvSpPr>
        <p:spPr>
          <a:xfrm>
            <a:off x="990150" y="225600"/>
            <a:ext cx="7163700" cy="46923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55"/>
          <p:cNvSpPr/>
          <p:nvPr/>
        </p:nvSpPr>
        <p:spPr>
          <a:xfrm>
            <a:off x="1107769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55"/>
          <p:cNvSpPr/>
          <p:nvPr/>
        </p:nvSpPr>
        <p:spPr>
          <a:xfrm>
            <a:off x="2278785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55"/>
          <p:cNvSpPr/>
          <p:nvPr/>
        </p:nvSpPr>
        <p:spPr>
          <a:xfrm>
            <a:off x="3447020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4" name="Google Shape;764;p55"/>
          <p:cNvSpPr/>
          <p:nvPr/>
        </p:nvSpPr>
        <p:spPr>
          <a:xfrm>
            <a:off x="4615255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55"/>
          <p:cNvSpPr/>
          <p:nvPr/>
        </p:nvSpPr>
        <p:spPr>
          <a:xfrm>
            <a:off x="5786271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6" name="Google Shape;766;p55"/>
          <p:cNvSpPr/>
          <p:nvPr/>
        </p:nvSpPr>
        <p:spPr>
          <a:xfrm>
            <a:off x="6951726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7" name="Google Shape;767;p55"/>
          <p:cNvSpPr/>
          <p:nvPr/>
        </p:nvSpPr>
        <p:spPr>
          <a:xfrm>
            <a:off x="2158075" y="1249350"/>
            <a:ext cx="4793700" cy="2644800"/>
          </a:xfrm>
          <a:prstGeom prst="rect">
            <a:avLst/>
          </a:prstGeom>
          <a:solidFill>
            <a:srgbClr val="00FFFF">
              <a:alpha val="3764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8" name="Google Shape;768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6531" y="1351845"/>
            <a:ext cx="1882275" cy="24398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56"/>
          <p:cNvSpPr/>
          <p:nvPr/>
        </p:nvSpPr>
        <p:spPr>
          <a:xfrm>
            <a:off x="990150" y="225600"/>
            <a:ext cx="7163700" cy="46923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56"/>
          <p:cNvSpPr/>
          <p:nvPr/>
        </p:nvSpPr>
        <p:spPr>
          <a:xfrm>
            <a:off x="1107769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56"/>
          <p:cNvSpPr/>
          <p:nvPr/>
        </p:nvSpPr>
        <p:spPr>
          <a:xfrm>
            <a:off x="2278785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56"/>
          <p:cNvSpPr/>
          <p:nvPr/>
        </p:nvSpPr>
        <p:spPr>
          <a:xfrm>
            <a:off x="3447020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56"/>
          <p:cNvSpPr/>
          <p:nvPr/>
        </p:nvSpPr>
        <p:spPr>
          <a:xfrm>
            <a:off x="4615255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Google Shape;778;p56"/>
          <p:cNvSpPr/>
          <p:nvPr/>
        </p:nvSpPr>
        <p:spPr>
          <a:xfrm>
            <a:off x="5786271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" name="Google Shape;779;p56"/>
          <p:cNvSpPr/>
          <p:nvPr/>
        </p:nvSpPr>
        <p:spPr>
          <a:xfrm>
            <a:off x="6951726" y="370012"/>
            <a:ext cx="1050300" cy="4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56"/>
          <p:cNvSpPr/>
          <p:nvPr/>
        </p:nvSpPr>
        <p:spPr>
          <a:xfrm>
            <a:off x="2275950" y="1233400"/>
            <a:ext cx="4557900" cy="2644800"/>
          </a:xfrm>
          <a:prstGeom prst="rect">
            <a:avLst/>
          </a:prstGeom>
          <a:solidFill>
            <a:srgbClr val="00FFFF">
              <a:alpha val="3764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1" name="Google Shape;781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6775" y="1696525"/>
            <a:ext cx="1750450" cy="175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57"/>
          <p:cNvSpPr txBox="1"/>
          <p:nvPr>
            <p:ph idx="4294967295" type="body"/>
          </p:nvPr>
        </p:nvSpPr>
        <p:spPr>
          <a:xfrm>
            <a:off x="311700" y="3038975"/>
            <a:ext cx="45270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Don’t forget about baseline alignment</a:t>
            </a:r>
            <a:endParaRPr sz="14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Making sure that all the text in a column-based design also sticks to a consistent baseline can make a big difference to the sense of harmony and organisation in a page. Baseline alignment is often overlooked in web design—but with careful planning, it is possible to achieve.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787" name="Google Shape;787;p57"/>
          <p:cNvSpPr txBox="1"/>
          <p:nvPr>
            <p:ph idx="4294967295" type="title"/>
          </p:nvPr>
        </p:nvSpPr>
        <p:spPr>
          <a:xfrm>
            <a:off x="311700" y="2266500"/>
            <a:ext cx="41805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How To Use A Grid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pic>
        <p:nvPicPr>
          <p:cNvPr id="788" name="Google Shape;788;p57"/>
          <p:cNvPicPr preferRelativeResize="0"/>
          <p:nvPr/>
        </p:nvPicPr>
        <p:blipFill rotWithShape="1">
          <a:blip r:embed="rId3">
            <a:alphaModFix/>
          </a:blip>
          <a:srcRect b="0" l="16017" r="16369" t="10354"/>
          <a:stretch/>
        </p:blipFill>
        <p:spPr>
          <a:xfrm>
            <a:off x="5099650" y="263200"/>
            <a:ext cx="3803101" cy="2715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Web Conventions have been properly applied when: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hivo Light"/>
              <a:buChar char="❖"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N</a:t>
            </a: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avigating from page to page is effortless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hivo Light"/>
              <a:buChar char="❖"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I</a:t>
            </a: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nformation is straightforward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hivo Light"/>
              <a:buChar char="❖"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E</a:t>
            </a: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verything does what it’s expected to do</a:t>
            </a:r>
            <a:endParaRPr sz="18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hivo Light"/>
              <a:buChar char="❖"/>
            </a:pPr>
            <a:r>
              <a:rPr lang="en" sz="18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U</a:t>
            </a: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sers can find exactly what they’re looking for quickly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and confidently.</a:t>
            </a:r>
            <a:endParaRPr b="1"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47" name="Google Shape;147;p7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148" name="Google Shape;148;p7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9" name="Google Shape;149;p7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7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51" name="Google Shape;151;p7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58"/>
          <p:cNvSpPr txBox="1"/>
          <p:nvPr>
            <p:ph idx="4294967295" type="body"/>
          </p:nvPr>
        </p:nvSpPr>
        <p:spPr>
          <a:xfrm>
            <a:off x="311700" y="3038975"/>
            <a:ext cx="45270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In Web Design, we use a 12 column grid.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794" name="Google Shape;794;p58"/>
          <p:cNvSpPr txBox="1"/>
          <p:nvPr>
            <p:ph idx="4294967295" type="title"/>
          </p:nvPr>
        </p:nvSpPr>
        <p:spPr>
          <a:xfrm>
            <a:off x="311700" y="2266500"/>
            <a:ext cx="41313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Grids in Web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795" name="Google Shape;795;p58"/>
          <p:cNvSpPr/>
          <p:nvPr/>
        </p:nvSpPr>
        <p:spPr>
          <a:xfrm>
            <a:off x="3957575" y="246050"/>
            <a:ext cx="4986000" cy="34503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58"/>
          <p:cNvSpPr/>
          <p:nvPr/>
        </p:nvSpPr>
        <p:spPr>
          <a:xfrm>
            <a:off x="6502869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58"/>
          <p:cNvSpPr/>
          <p:nvPr/>
        </p:nvSpPr>
        <p:spPr>
          <a:xfrm>
            <a:off x="6907872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58"/>
          <p:cNvSpPr/>
          <p:nvPr/>
        </p:nvSpPr>
        <p:spPr>
          <a:xfrm>
            <a:off x="7312875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58"/>
          <p:cNvSpPr/>
          <p:nvPr/>
        </p:nvSpPr>
        <p:spPr>
          <a:xfrm>
            <a:off x="7717879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58"/>
          <p:cNvSpPr/>
          <p:nvPr/>
        </p:nvSpPr>
        <p:spPr>
          <a:xfrm>
            <a:off x="8122882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58"/>
          <p:cNvSpPr/>
          <p:nvPr/>
        </p:nvSpPr>
        <p:spPr>
          <a:xfrm>
            <a:off x="8527885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58"/>
          <p:cNvSpPr/>
          <p:nvPr/>
        </p:nvSpPr>
        <p:spPr>
          <a:xfrm>
            <a:off x="4072850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58"/>
          <p:cNvSpPr/>
          <p:nvPr/>
        </p:nvSpPr>
        <p:spPr>
          <a:xfrm>
            <a:off x="4477853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58"/>
          <p:cNvSpPr/>
          <p:nvPr/>
        </p:nvSpPr>
        <p:spPr>
          <a:xfrm>
            <a:off x="4882856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p58"/>
          <p:cNvSpPr/>
          <p:nvPr/>
        </p:nvSpPr>
        <p:spPr>
          <a:xfrm>
            <a:off x="5287860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58"/>
          <p:cNvSpPr/>
          <p:nvPr/>
        </p:nvSpPr>
        <p:spPr>
          <a:xfrm>
            <a:off x="5692863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58"/>
          <p:cNvSpPr/>
          <p:nvPr/>
        </p:nvSpPr>
        <p:spPr>
          <a:xfrm>
            <a:off x="6097866" y="352775"/>
            <a:ext cx="300000" cy="322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59"/>
          <p:cNvSpPr txBox="1"/>
          <p:nvPr>
            <p:ph idx="4294967295" type="body"/>
          </p:nvPr>
        </p:nvSpPr>
        <p:spPr>
          <a:xfrm>
            <a:off x="311700" y="2189975"/>
            <a:ext cx="45270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Creates continuity between pages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Helps users predict where to find information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Makes it easier to add new content consistently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1800"/>
              <a:buNone/>
            </a:pPr>
            <a:r>
              <a:rPr lang="en" sz="140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Helps designers and developers collaborate in a consistent way</a:t>
            </a:r>
            <a:endParaRPr sz="1400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813" name="Google Shape;813;p59"/>
          <p:cNvSpPr txBox="1"/>
          <p:nvPr>
            <p:ph idx="4294967295" type="title"/>
          </p:nvPr>
        </p:nvSpPr>
        <p:spPr>
          <a:xfrm>
            <a:off x="311700" y="1508150"/>
            <a:ext cx="41313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800"/>
              <a:buNone/>
            </a:pPr>
            <a:r>
              <a:rPr b="1"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12 Column Grids</a:t>
            </a:r>
            <a:endParaRPr b="1" sz="1800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814" name="Google Shape;814;p59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59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816" name="Google Shape;816;p59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60"/>
          <p:cNvSpPr txBox="1"/>
          <p:nvPr/>
        </p:nvSpPr>
        <p:spPr>
          <a:xfrm>
            <a:off x="560450" y="1340250"/>
            <a:ext cx="60474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0" lang="en" sz="36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Your Grid - </a:t>
            </a:r>
            <a:r>
              <a:rPr i="0" lang="en" sz="36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Your Layout</a:t>
            </a:r>
            <a:endParaRPr i="0" sz="36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822" name="Google Shape;822;p60"/>
          <p:cNvSpPr txBox="1"/>
          <p:nvPr/>
        </p:nvSpPr>
        <p:spPr>
          <a:xfrm>
            <a:off x="560450" y="2739025"/>
            <a:ext cx="6510900" cy="20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Use the mini whiteboards and pens to create your layout for your recipe pages using a 12 column grid.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823" name="Google Shape;823;p60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60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825" name="Google Shape;825;p60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Web Conventions build on the knowledge that your users have </a:t>
            </a:r>
            <a:b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acquired through years of browsing through websites.</a:t>
            </a:r>
            <a:endParaRPr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57" name="Google Shape;157;p8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158" name="Google Shape;158;p8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8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8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61" name="Google Shape;161;p8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Web Conventions build on the knowledge that your users have </a:t>
            </a:r>
            <a:b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acquired through years of browsing through websites.</a:t>
            </a:r>
            <a:endParaRPr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They are your friends because they speak to your visitors in a language </a:t>
            </a:r>
            <a:b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</a:br>
            <a:r>
              <a:rPr i="0" lang="en" sz="1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they can easily understand.</a:t>
            </a:r>
            <a:endParaRPr i="0" sz="1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167" name="Google Shape;167;p9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168" name="Google Shape;168;p9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9" name="Google Shape;169;p9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9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71" name="Google Shape;171;p9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"/>
          <p:cNvSpPr txBox="1"/>
          <p:nvPr/>
        </p:nvSpPr>
        <p:spPr>
          <a:xfrm>
            <a:off x="573725" y="2532550"/>
            <a:ext cx="8241900" cy="2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Why </a:t>
            </a:r>
            <a:r>
              <a:rPr lang="en" sz="18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a</a:t>
            </a:r>
            <a:r>
              <a:rPr i="0" lang="en" sz="1800" u="none" cap="none" strike="noStrike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dopt Conventions?</a:t>
            </a:r>
            <a:endParaRPr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rgbClr val="FFFFFF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77" name="Google Shape;177;p10"/>
          <p:cNvSpPr txBox="1"/>
          <p:nvPr/>
        </p:nvSpPr>
        <p:spPr>
          <a:xfrm>
            <a:off x="573725" y="1173350"/>
            <a:ext cx="59853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" sz="4800" u="none" cap="none" strike="noStrike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r>
              <a:rPr lang="en" sz="4800">
                <a:solidFill>
                  <a:srgbClr val="FFFFFF"/>
                </a:solidFill>
                <a:latin typeface="Chivo Black"/>
                <a:ea typeface="Chivo Black"/>
                <a:cs typeface="Chivo Black"/>
                <a:sym typeface="Chivo Black"/>
              </a:rPr>
              <a:t> </a:t>
            </a:r>
            <a:r>
              <a:rPr i="0" lang="en" sz="4800" u="none" cap="none" strike="noStrike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rPr>
              <a:t>Conventions</a:t>
            </a:r>
            <a:endParaRPr i="0" sz="4800" u="none" cap="none" strike="noStrike">
              <a:solidFill>
                <a:srgbClr val="FFFFFF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cxnSp>
        <p:nvCxnSpPr>
          <p:cNvPr id="178" name="Google Shape;178;p10"/>
          <p:cNvCxnSpPr/>
          <p:nvPr/>
        </p:nvCxnSpPr>
        <p:spPr>
          <a:xfrm>
            <a:off x="678875" y="2101300"/>
            <a:ext cx="353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9" name="Google Shape;179;p10"/>
          <p:cNvSpPr/>
          <p:nvPr/>
        </p:nvSpPr>
        <p:spPr>
          <a:xfrm>
            <a:off x="6266257" y="227379"/>
            <a:ext cx="2639700" cy="1325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0"/>
          <p:cNvSpPr txBox="1"/>
          <p:nvPr/>
        </p:nvSpPr>
        <p:spPr>
          <a:xfrm>
            <a:off x="6617906" y="241077"/>
            <a:ext cx="19632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4800">
                <a:solidFill>
                  <a:srgbClr val="01AFD1"/>
                </a:solidFill>
                <a:latin typeface="Chivo Black"/>
                <a:ea typeface="Chivo Black"/>
                <a:cs typeface="Chivo Black"/>
                <a:sym typeface="Chivo Black"/>
              </a:rPr>
              <a:t>web</a:t>
            </a:r>
            <a:endParaRPr b="0" i="0" sz="4800" u="none" cap="none" strike="noStrike">
              <a:solidFill>
                <a:srgbClr val="01AFD1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81" name="Google Shape;181;p10"/>
          <p:cNvSpPr txBox="1"/>
          <p:nvPr/>
        </p:nvSpPr>
        <p:spPr>
          <a:xfrm>
            <a:off x="5831525" y="970356"/>
            <a:ext cx="3536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&lt;web design </a:t>
            </a:r>
            <a:r>
              <a:rPr b="0" i="0" lang="en" u="none" cap="none" strike="noStrike">
                <a:solidFill>
                  <a:srgbClr val="01AFD1"/>
                </a:solidFill>
                <a:latin typeface="Chivo Light"/>
                <a:ea typeface="Chivo Light"/>
                <a:cs typeface="Chivo Light"/>
                <a:sym typeface="Chivo Light"/>
              </a:rPr>
              <a:t>module=”3”</a:t>
            </a:r>
            <a:r>
              <a:rPr b="0" i="0" lang="en" u="none" cap="none" strike="noStrike">
                <a:solidFill>
                  <a:srgbClr val="000000"/>
                </a:solidFill>
                <a:latin typeface="Chivo Light"/>
                <a:ea typeface="Chivo Light"/>
                <a:cs typeface="Chivo Light"/>
                <a:sym typeface="Chivo Light"/>
              </a:rPr>
              <a:t>&gt;</a:t>
            </a:r>
            <a:endParaRPr b="0" i="0" u="none" cap="none" strike="noStrike">
              <a:solidFill>
                <a:srgbClr val="000000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